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56"/>
  </p:notesMasterIdLst>
  <p:sldIdLst>
    <p:sldId id="272" r:id="rId2"/>
    <p:sldId id="592" r:id="rId3"/>
    <p:sldId id="641" r:id="rId4"/>
    <p:sldId id="639" r:id="rId5"/>
    <p:sldId id="590" r:id="rId6"/>
    <p:sldId id="591" r:id="rId7"/>
    <p:sldId id="640" r:id="rId8"/>
    <p:sldId id="594" r:id="rId9"/>
    <p:sldId id="593" r:id="rId10"/>
    <p:sldId id="595" r:id="rId11"/>
    <p:sldId id="596" r:id="rId12"/>
    <p:sldId id="597" r:id="rId13"/>
    <p:sldId id="551" r:id="rId14"/>
    <p:sldId id="638" r:id="rId15"/>
    <p:sldId id="598" r:id="rId16"/>
    <p:sldId id="599" r:id="rId17"/>
    <p:sldId id="600" r:id="rId18"/>
    <p:sldId id="601" r:id="rId19"/>
    <p:sldId id="602" r:id="rId20"/>
    <p:sldId id="603" r:id="rId21"/>
    <p:sldId id="604" r:id="rId22"/>
    <p:sldId id="605" r:id="rId23"/>
    <p:sldId id="606" r:id="rId24"/>
    <p:sldId id="607" r:id="rId25"/>
    <p:sldId id="608" r:id="rId26"/>
    <p:sldId id="609" r:id="rId27"/>
    <p:sldId id="610" r:id="rId28"/>
    <p:sldId id="611" r:id="rId29"/>
    <p:sldId id="612" r:id="rId30"/>
    <p:sldId id="613" r:id="rId31"/>
    <p:sldId id="614" r:id="rId32"/>
    <p:sldId id="615" r:id="rId33"/>
    <p:sldId id="616" r:id="rId34"/>
    <p:sldId id="642" r:id="rId35"/>
    <p:sldId id="617" r:id="rId36"/>
    <p:sldId id="618" r:id="rId37"/>
    <p:sldId id="619" r:id="rId38"/>
    <p:sldId id="620" r:id="rId39"/>
    <p:sldId id="627" r:id="rId40"/>
    <p:sldId id="621" r:id="rId41"/>
    <p:sldId id="622" r:id="rId42"/>
    <p:sldId id="624" r:id="rId43"/>
    <p:sldId id="625" r:id="rId44"/>
    <p:sldId id="626" r:id="rId45"/>
    <p:sldId id="628" r:id="rId46"/>
    <p:sldId id="629" r:id="rId47"/>
    <p:sldId id="630" r:id="rId48"/>
    <p:sldId id="631" r:id="rId49"/>
    <p:sldId id="632" r:id="rId50"/>
    <p:sldId id="634" r:id="rId51"/>
    <p:sldId id="635" r:id="rId52"/>
    <p:sldId id="636" r:id="rId53"/>
    <p:sldId id="637" r:id="rId54"/>
    <p:sldId id="633" r:id="rId55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development/ui/widgets/layou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rildoprof.blogspot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ldexter/386-486/blob/master/pubspec" TargetMode="External"/><Relationship Id="rId2" Type="http://schemas.openxmlformats.org/officeDocument/2006/relationships/hyperlink" Target="https://github.com/rildexter/366/blob/master/restaurante366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814641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 err="1">
                <a:solidFill>
                  <a:srgbClr val="00B050"/>
                </a:solidFill>
              </a:rPr>
              <a:t>Flutter</a:t>
            </a:r>
            <a:r>
              <a:rPr lang="pt-BR" sz="3200" b="1" dirty="0">
                <a:solidFill>
                  <a:srgbClr val="00B050"/>
                </a:solidFill>
              </a:rPr>
              <a:t> – Primeiro Programa (</a:t>
            </a:r>
            <a:r>
              <a:rPr lang="pt-BR" sz="3200" b="1" dirty="0" err="1">
                <a:solidFill>
                  <a:srgbClr val="00B050"/>
                </a:solidFill>
              </a:rPr>
              <a:t>cont</a:t>
            </a:r>
            <a:r>
              <a:rPr lang="pt-BR" sz="3200" b="1" dirty="0">
                <a:solidFill>
                  <a:srgbClr val="00B050"/>
                </a:solidFill>
              </a:rPr>
              <a:t>)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417128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sz="1488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1488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pt-BR" sz="1240" i="1" spc="-74" dirty="0">
                <a:solidFill>
                  <a:srgbClr val="385622"/>
                </a:solidFill>
                <a:latin typeface="Trebuchet MS"/>
                <a:cs typeface="Trebuchet MS"/>
              </a:rPr>
              <a:t>rildexter@hotmail.com</a:t>
            </a:r>
            <a:endParaRPr sz="1488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43406"/>
            <a:ext cx="9669315" cy="440078"/>
          </a:xfrm>
        </p:spPr>
        <p:txBody>
          <a:bodyPr>
            <a:noAutofit/>
          </a:bodyPr>
          <a:lstStyle/>
          <a:p>
            <a:r>
              <a:rPr lang="pt-BR" sz="3200" b="1" dirty="0"/>
              <a:t>Vamos criar a coluna para alinhar os botões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B6CC9-A34B-4813-B8CA-AEA736C42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547446"/>
            <a:ext cx="8250757" cy="785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Crie uma </a:t>
            </a:r>
            <a:r>
              <a:rPr lang="pt-BR" sz="2400" dirty="0" err="1"/>
              <a:t>Row</a:t>
            </a:r>
            <a:r>
              <a:rPr lang="pt-BR" sz="2400" dirty="0"/>
              <a:t> Logo acima dos Botões</a:t>
            </a:r>
          </a:p>
          <a:p>
            <a:pPr marL="0" indent="0">
              <a:buNone/>
            </a:pPr>
            <a:r>
              <a:rPr lang="pt-BR" sz="2400" dirty="0"/>
              <a:t>Recorte os Botões e cole dentro dos colchetes da </a:t>
            </a:r>
            <a:r>
              <a:rPr lang="pt-BR" sz="2400" dirty="0" err="1"/>
              <a:t>children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5B0EEA-C91B-4CE2-9308-EE6F68C2E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1" t="24084" r="80812" b="69185"/>
          <a:stretch/>
        </p:blipFill>
        <p:spPr>
          <a:xfrm>
            <a:off x="0" y="3339661"/>
            <a:ext cx="8998484" cy="141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3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43406"/>
            <a:ext cx="9669315" cy="440078"/>
          </a:xfrm>
        </p:spPr>
        <p:txBody>
          <a:bodyPr>
            <a:noAutofit/>
          </a:bodyPr>
          <a:lstStyle/>
          <a:p>
            <a:r>
              <a:rPr lang="pt-BR" sz="3200" b="1" dirty="0"/>
              <a:t>Vamos criar a coluna para alinhar os botões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B6CC9-A34B-4813-B8CA-AEA736C42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547446"/>
            <a:ext cx="8250757" cy="785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Use para centralizar os botões</a:t>
            </a:r>
          </a:p>
          <a:p>
            <a:pPr marL="0" indent="0">
              <a:buNone/>
            </a:pPr>
            <a:r>
              <a:rPr lang="pt-BR" dirty="0" err="1"/>
              <a:t>mainAxisAlignment</a:t>
            </a:r>
            <a:r>
              <a:rPr lang="pt-BR" dirty="0"/>
              <a:t>: </a:t>
            </a:r>
            <a:r>
              <a:rPr lang="pt-BR" dirty="0" err="1"/>
              <a:t>MainAxisAlignment.center</a:t>
            </a:r>
            <a:r>
              <a:rPr lang="pt-BR" dirty="0"/>
              <a:t>,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32A003-584A-4B1B-8A79-1C32B86FA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9" t="21714" r="65795" b="61172"/>
          <a:stretch/>
        </p:blipFill>
        <p:spPr>
          <a:xfrm>
            <a:off x="184135" y="2835275"/>
            <a:ext cx="9518772" cy="223910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005CA1F-848A-4B16-8689-869E699AC111}"/>
              </a:ext>
            </a:extLst>
          </p:cNvPr>
          <p:cNvSpPr/>
          <p:nvPr/>
        </p:nvSpPr>
        <p:spPr>
          <a:xfrm>
            <a:off x="621323" y="3332899"/>
            <a:ext cx="6248400" cy="339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45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19252"/>
            <a:ext cx="9669315" cy="440078"/>
          </a:xfrm>
        </p:spPr>
        <p:txBody>
          <a:bodyPr>
            <a:noAutofit/>
          </a:bodyPr>
          <a:lstStyle/>
          <a:p>
            <a:r>
              <a:rPr lang="pt-BR" sz="3200" b="1" dirty="0"/>
              <a:t>Falta somente as ações</a:t>
            </a:r>
            <a:endParaRPr lang="pt-BR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C8C6B2-232E-4C34-B53D-E7EFB4F05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" r="48249" b="38093"/>
          <a:stretch/>
        </p:blipFill>
        <p:spPr>
          <a:xfrm>
            <a:off x="-1" y="1298504"/>
            <a:ext cx="10080625" cy="43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5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Vamos ver os layouts</a:t>
            </a:r>
            <a:endParaRPr lang="pt-BR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02D2EE-C27C-4077-9186-D5F442AAF352}"/>
              </a:ext>
            </a:extLst>
          </p:cNvPr>
          <p:cNvSpPr txBox="1">
            <a:spLocks noChangeArrowheads="1"/>
          </p:cNvSpPr>
          <p:nvPr/>
        </p:nvSpPr>
        <p:spPr>
          <a:xfrm>
            <a:off x="1148862" y="2458232"/>
            <a:ext cx="8555557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7560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969" kern="1200" spc="-4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hlinkClick r:id="rId2"/>
              </a:rPr>
              <a:t>https://flutter.dev/docs/development/ui/widgets/layout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095219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D810F-A01C-4388-B638-86C1EFA6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C3AD2B-4B8D-49A5-ACD4-4281AED39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2329841"/>
            <a:ext cx="8316516" cy="2523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/>
              <a:t>https://github.com/rildexter/366/blob/master/restaurante366</a:t>
            </a:r>
          </a:p>
        </p:txBody>
      </p:sp>
    </p:spTree>
    <p:extLst>
      <p:ext uri="{BB962C8B-B14F-4D97-AF65-F5344CB8AC3E}">
        <p14:creationId xmlns:p14="http://schemas.microsoft.com/office/powerpoint/2010/main" val="3633227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 err="1"/>
              <a:t>Padding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E58D90-E3CF-4366-90C6-3C51C780C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8" t="10433" r="62320" b="34667"/>
          <a:stretch/>
        </p:blipFill>
        <p:spPr>
          <a:xfrm>
            <a:off x="1946031" y="1520211"/>
            <a:ext cx="5943600" cy="391336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E607D9D-AB83-4D88-B50B-E81D3FFBC8BC}"/>
              </a:ext>
            </a:extLst>
          </p:cNvPr>
          <p:cNvSpPr/>
          <p:nvPr/>
        </p:nvSpPr>
        <p:spPr>
          <a:xfrm>
            <a:off x="2368061" y="3136920"/>
            <a:ext cx="1383324" cy="544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82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56784EC-98C2-4797-A906-D7E54033B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9" t="30247" r="62786" b="30539"/>
          <a:stretch/>
        </p:blipFill>
        <p:spPr>
          <a:xfrm>
            <a:off x="907256" y="1868502"/>
            <a:ext cx="7724166" cy="3802048"/>
          </a:xfrm>
          <a:prstGeom prst="rect">
            <a:avLst/>
          </a:prstGeom>
        </p:spPr>
      </p:pic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 err="1"/>
              <a:t>Padding</a:t>
            </a:r>
            <a:endParaRPr lang="pt-BR" sz="4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E607D9D-AB83-4D88-B50B-E81D3FFBC8BC}"/>
              </a:ext>
            </a:extLst>
          </p:cNvPr>
          <p:cNvSpPr/>
          <p:nvPr/>
        </p:nvSpPr>
        <p:spPr>
          <a:xfrm>
            <a:off x="1535722" y="2163905"/>
            <a:ext cx="6869724" cy="30645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781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 err="1"/>
              <a:t>Padding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C6AB05B-F064-4021-9329-98FBE86EA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 t="9194" r="62321" b="34668"/>
          <a:stretch/>
        </p:blipFill>
        <p:spPr>
          <a:xfrm>
            <a:off x="907257" y="1379382"/>
            <a:ext cx="6278990" cy="429116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E607D9D-AB83-4D88-B50B-E81D3FFBC8BC}"/>
              </a:ext>
            </a:extLst>
          </p:cNvPr>
          <p:cNvSpPr/>
          <p:nvPr/>
        </p:nvSpPr>
        <p:spPr>
          <a:xfrm>
            <a:off x="826404" y="2406055"/>
            <a:ext cx="5216772" cy="2262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632" y="2768099"/>
            <a:ext cx="1915443" cy="785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Faça isso com os dois botões.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Crie um </a:t>
            </a:r>
            <a:r>
              <a:rPr lang="pt-BR" dirty="0" err="1"/>
              <a:t>padding</a:t>
            </a:r>
            <a:r>
              <a:rPr lang="pt-BR" dirty="0"/>
              <a:t> para cada um dos botões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0410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69" y="1929538"/>
            <a:ext cx="2976255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Crie uma pasta </a:t>
            </a:r>
            <a:r>
              <a:rPr lang="pt-BR" dirty="0" err="1"/>
              <a:t>images</a:t>
            </a:r>
            <a:r>
              <a:rPr lang="pt-BR" dirty="0"/>
              <a:t> na pasta de seu programa.</a:t>
            </a:r>
          </a:p>
          <a:p>
            <a:pPr marL="0" indent="0">
              <a:buNone/>
            </a:pPr>
            <a:r>
              <a:rPr lang="pt-BR" dirty="0"/>
              <a:t>Coloque a imagem dentro da pasta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9B2D89-66CE-4589-B877-B4F055FCD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61" b="29713"/>
          <a:stretch/>
        </p:blipFill>
        <p:spPr>
          <a:xfrm>
            <a:off x="0" y="1575229"/>
            <a:ext cx="6529754" cy="37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1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69" y="1929538"/>
            <a:ext cx="2976255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Vá ao arquivo </a:t>
            </a:r>
            <a:r>
              <a:rPr lang="pt-BR" dirty="0" err="1"/>
              <a:t>pubspec.yaml</a:t>
            </a:r>
            <a:r>
              <a:rPr lang="pt-BR" dirty="0"/>
              <a:t>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CC2563B-B100-4165-A38B-E188B1259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9" r="79998" b="41271"/>
          <a:stretch/>
        </p:blipFill>
        <p:spPr>
          <a:xfrm>
            <a:off x="-1" y="1735014"/>
            <a:ext cx="5886193" cy="39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5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305" y="545053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Código do Projeto</a:t>
            </a:r>
            <a:endParaRPr lang="pt-BR" sz="40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90E099-44E2-4463-B087-1EE42BB53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37" y="2053410"/>
            <a:ext cx="9104252" cy="12247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dirty="0">
                <a:hlinkClick r:id="rId2"/>
              </a:rPr>
              <a:t>http://rildoprof.blogspot.com/</a:t>
            </a:r>
            <a:endParaRPr lang="pt-BR" sz="4400" dirty="0"/>
          </a:p>
          <a:p>
            <a:pPr marL="0" indent="0" algn="ctr">
              <a:buNone/>
            </a:pPr>
            <a:endParaRPr lang="pt-BR" sz="44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pt-BR" sz="4400" dirty="0">
                <a:solidFill>
                  <a:schemeClr val="tx1"/>
                </a:solidFill>
              </a:rPr>
              <a:t>No </a:t>
            </a:r>
            <a:r>
              <a:rPr lang="pt-BR" sz="4400" dirty="0" err="1">
                <a:solidFill>
                  <a:schemeClr val="tx1"/>
                </a:solidFill>
              </a:rPr>
              <a:t>github</a:t>
            </a:r>
            <a:endParaRPr lang="pt-B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852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031" y="529028"/>
            <a:ext cx="2976255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Vá ao arquivo </a:t>
            </a:r>
            <a:r>
              <a:rPr lang="pt-BR" dirty="0" err="1"/>
              <a:t>pubspec.yaml</a:t>
            </a:r>
            <a:r>
              <a:rPr lang="pt-BR" dirty="0"/>
              <a:t>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047F344-FFEB-4A2B-AAE2-159E63DD2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8" t="14975" r="63718" b="42788"/>
          <a:stretch/>
        </p:blipFill>
        <p:spPr>
          <a:xfrm>
            <a:off x="907256" y="1728589"/>
            <a:ext cx="8451120" cy="385243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ACE5E11-2BA5-468B-AF29-6F15349215D3}"/>
              </a:ext>
            </a:extLst>
          </p:cNvPr>
          <p:cNvSpPr/>
          <p:nvPr/>
        </p:nvSpPr>
        <p:spPr>
          <a:xfrm>
            <a:off x="1645392" y="4173550"/>
            <a:ext cx="7377421" cy="1096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321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031" y="529028"/>
            <a:ext cx="2976255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Vá ao arquivo </a:t>
            </a:r>
            <a:r>
              <a:rPr lang="pt-BR" dirty="0" err="1"/>
              <a:t>pubspec.yaml</a:t>
            </a:r>
            <a:r>
              <a:rPr lang="pt-BR" dirty="0"/>
              <a:t>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7F42252-1CAF-4C1A-BA71-97056497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5" t="34787" r="66391" b="38179"/>
          <a:stretch/>
        </p:blipFill>
        <p:spPr>
          <a:xfrm>
            <a:off x="797168" y="1946030"/>
            <a:ext cx="8194779" cy="27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2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53" y="1436540"/>
            <a:ext cx="8180418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Colocando widget sobre widget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Recorte todo código dentro da coluna (não perca pois iremos precisar mais adiante.)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Crie o </a:t>
            </a:r>
            <a:r>
              <a:rPr lang="pt-BR" dirty="0" err="1"/>
              <a:t>Stack</a:t>
            </a:r>
            <a:endParaRPr lang="pt-BR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4E1CBC-F2D2-49D1-A95D-27101F331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0" t="7185" r="72555" b="64073"/>
          <a:stretch/>
        </p:blipFill>
        <p:spPr>
          <a:xfrm>
            <a:off x="1634087" y="3075205"/>
            <a:ext cx="5059790" cy="25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7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354" y="1619275"/>
            <a:ext cx="7690338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Colocando widget sobre widget</a:t>
            </a:r>
          </a:p>
          <a:p>
            <a:pPr marL="0" indent="0">
              <a:buNone/>
            </a:pPr>
            <a:r>
              <a:rPr lang="pt-BR" dirty="0"/>
              <a:t>3 .    Colocando o link da imagem e suas propriedades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48FD0F-0600-475B-A270-DA836DB9E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3" t="10846" r="73718" b="55803"/>
          <a:stretch/>
        </p:blipFill>
        <p:spPr>
          <a:xfrm>
            <a:off x="1329287" y="2417471"/>
            <a:ext cx="5083236" cy="32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63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ECB214-63FA-47F8-B1F2-941C0CEB7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2" t="12498" r="70345" b="40858"/>
          <a:stretch/>
        </p:blipFill>
        <p:spPr>
          <a:xfrm>
            <a:off x="10440" y="1436540"/>
            <a:ext cx="5581360" cy="4122179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73015BA-EB30-45C8-B8AC-95E452AA6B40}"/>
              </a:ext>
            </a:extLst>
          </p:cNvPr>
          <p:cNvSpPr/>
          <p:nvPr/>
        </p:nvSpPr>
        <p:spPr>
          <a:xfrm rot="10800000">
            <a:off x="2883877" y="3282461"/>
            <a:ext cx="3915508" cy="844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50964F5-3D0E-4A6A-99C5-F8DE5C752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503" y="2625863"/>
            <a:ext cx="2575969" cy="21572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Passe o outro filho do </a:t>
            </a:r>
            <a:r>
              <a:rPr lang="pt-BR" dirty="0" err="1"/>
              <a:t>stack</a:t>
            </a:r>
            <a:r>
              <a:rPr lang="pt-BR" dirty="0"/>
              <a:t> que será a coluna que retiramos.</a:t>
            </a:r>
          </a:p>
          <a:p>
            <a:pPr marL="0" indent="0">
              <a:buNone/>
            </a:pPr>
            <a:r>
              <a:rPr lang="pt-BR" dirty="0"/>
              <a:t>Cole neste local nossa coluna.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025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CF9E2C-5135-4F2E-BC47-CF3D64F7C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3" t="8782" r="50000"/>
          <a:stretch/>
        </p:blipFill>
        <p:spPr>
          <a:xfrm>
            <a:off x="0" y="98143"/>
            <a:ext cx="7866185" cy="55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8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CF9E2C-5135-4F2E-BC47-CF3D64F7C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3" t="8782" r="50000"/>
          <a:stretch/>
        </p:blipFill>
        <p:spPr>
          <a:xfrm>
            <a:off x="105507" y="1528490"/>
            <a:ext cx="3927231" cy="278205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BAA7D-985C-4CA3-A186-93005DE4C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662" y="1563322"/>
            <a:ext cx="4325816" cy="1271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Caso a imagem não apareça então comente os </a:t>
            </a:r>
            <a:r>
              <a:rPr lang="en-US" dirty="0"/>
              <a:t>commandos: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fit:BoxFit.cover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height: 1000</a:t>
            </a:r>
          </a:p>
          <a:p>
            <a:pPr marL="0" indent="0">
              <a:buNone/>
            </a:pPr>
            <a:r>
              <a:rPr lang="en-US" dirty="0"/>
              <a:t>Salve rode o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Descomente</a:t>
            </a:r>
            <a:r>
              <a:rPr lang="en-US" dirty="0"/>
              <a:t> salve e rode o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Bug de </a:t>
            </a:r>
            <a:r>
              <a:rPr lang="en-US" dirty="0" err="1"/>
              <a:t>leve</a:t>
            </a:r>
            <a:r>
              <a:rPr lang="en-US" dirty="0"/>
              <a:t> no flutter!</a:t>
            </a:r>
            <a:endParaRPr lang="pt-BR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723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0E7BB-2FC2-4F61-8A7C-1515D41B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nos botões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CB9D48-1C52-4F53-ADAC-AED1F1FF1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26148"/>
            <a:ext cx="8316516" cy="1309127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Tipos de Widgets</a:t>
            </a: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Stateless</a:t>
            </a:r>
            <a:r>
              <a:rPr lang="pt-BR" dirty="0">
                <a:solidFill>
                  <a:schemeClr val="tx1"/>
                </a:solidFill>
              </a:rPr>
              <a:t> – são tipos que nunca mudarão sua forma. Exemplo: textos</a:t>
            </a: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Stateful</a:t>
            </a:r>
            <a:r>
              <a:rPr lang="pt-BR" dirty="0">
                <a:solidFill>
                  <a:schemeClr val="tx1"/>
                </a:solidFill>
              </a:rPr>
              <a:t> – São tipos que mudam seus estado. Exemplo: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A074F5-8E08-4353-9DC5-4F5995F9E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79" t="24880" r="35573" b="4947"/>
          <a:stretch/>
        </p:blipFill>
        <p:spPr>
          <a:xfrm>
            <a:off x="2274276" y="2901436"/>
            <a:ext cx="1547447" cy="27691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1BD817D-0C50-4265-AB12-005C54F36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55" t="25153" r="3597" b="4674"/>
          <a:stretch/>
        </p:blipFill>
        <p:spPr>
          <a:xfrm>
            <a:off x="5778256" y="2901436"/>
            <a:ext cx="1547447" cy="27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9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0E7BB-2FC2-4F61-8A7C-1515D41B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nos botões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CB9D48-1C52-4F53-ADAC-AED1F1FF1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26148"/>
            <a:ext cx="8316516" cy="1309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Vamos ao final de nosso código criar o ícone </a:t>
            </a:r>
            <a:r>
              <a:rPr lang="pt-BR" sz="2400" dirty="0" err="1">
                <a:solidFill>
                  <a:schemeClr val="tx1"/>
                </a:solidFill>
              </a:rPr>
              <a:t>stateful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Digite </a:t>
            </a:r>
            <a:r>
              <a:rPr lang="pt-BR" sz="2400" dirty="0" err="1">
                <a:solidFill>
                  <a:schemeClr val="tx1"/>
                </a:solidFill>
              </a:rPr>
              <a:t>stful</a:t>
            </a:r>
            <a:r>
              <a:rPr lang="pt-BR" sz="2400" dirty="0">
                <a:solidFill>
                  <a:schemeClr val="tx1"/>
                </a:solidFill>
              </a:rPr>
              <a:t> e veja o </a:t>
            </a:r>
            <a:r>
              <a:rPr lang="pt-BR" sz="2400" dirty="0" err="1">
                <a:solidFill>
                  <a:schemeClr val="tx1"/>
                </a:solidFill>
              </a:rPr>
              <a:t>autocomplete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84C4B9-A09F-4084-9A3C-36242BE21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2" t="25888" r="69647" b="43376"/>
          <a:stretch/>
        </p:blipFill>
        <p:spPr>
          <a:xfrm>
            <a:off x="1494950" y="2614247"/>
            <a:ext cx="6526126" cy="305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48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0E7BB-2FC2-4F61-8A7C-1515D41B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FB13F2-09FB-4314-AE8A-541E0DCC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6" t="27906" r="73136" b="25999"/>
          <a:stretch/>
        </p:blipFill>
        <p:spPr>
          <a:xfrm>
            <a:off x="2253594" y="1524000"/>
            <a:ext cx="4827145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1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305" y="545053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Código do Projeto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C6EFD5-3C53-494A-928C-212916F62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AE9C26-6CA9-47DB-9E56-57263AA4F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7" t="34071" r="66151" b="26979"/>
          <a:stretch/>
        </p:blipFill>
        <p:spPr>
          <a:xfrm>
            <a:off x="0" y="1555361"/>
            <a:ext cx="8791461" cy="41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47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25941C8-5623-4FFB-9763-892A85A73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5" t="38501" r="73253" b="32191"/>
          <a:stretch/>
        </p:blipFill>
        <p:spPr>
          <a:xfrm>
            <a:off x="0" y="1324709"/>
            <a:ext cx="6538995" cy="3598983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6C8C998-B1DD-4539-A85D-BFC10811921D}"/>
              </a:ext>
            </a:extLst>
          </p:cNvPr>
          <p:cNvSpPr/>
          <p:nvPr/>
        </p:nvSpPr>
        <p:spPr>
          <a:xfrm rot="10800000">
            <a:off x="1840523" y="1324708"/>
            <a:ext cx="5052646" cy="37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5E3885E-42DE-4A6D-855C-535E81BB2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533" y="1500554"/>
            <a:ext cx="2575969" cy="273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Vamos completar qual </a:t>
            </a:r>
            <a:r>
              <a:rPr lang="pt-BR" dirty="0" err="1"/>
              <a:t>stateful</a:t>
            </a:r>
            <a:r>
              <a:rPr lang="pt-BR" dirty="0"/>
              <a:t> queremos criar. Será um home.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Uma classe home que </a:t>
            </a:r>
            <a:r>
              <a:rPr lang="pt-BR" dirty="0" err="1"/>
              <a:t>extend</a:t>
            </a:r>
            <a:r>
              <a:rPr lang="pt-BR" dirty="0"/>
              <a:t> um widget </a:t>
            </a:r>
            <a:r>
              <a:rPr lang="pt-BR" dirty="0" err="1"/>
              <a:t>stateful</a:t>
            </a:r>
            <a:endParaRPr lang="pt-BR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4680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547" y="924757"/>
            <a:ext cx="8316516" cy="91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Recorte todo o seu </a:t>
            </a:r>
            <a:r>
              <a:rPr lang="pt-BR" sz="2400" dirty="0" err="1"/>
              <a:t>Stack</a:t>
            </a:r>
            <a:r>
              <a:rPr lang="pt-BR" sz="2400" dirty="0"/>
              <a:t> para levarmos para o </a:t>
            </a:r>
            <a:r>
              <a:rPr lang="pt-BR" sz="2400" dirty="0" err="1"/>
              <a:t>stateful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r>
              <a:rPr lang="pt-BR" sz="2400" dirty="0"/>
              <a:t>Isso fara nosso programa aceitar widgets modificadores.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64208A-A59D-4EB6-B6D7-5EFE869AD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2" t="16097" r="72096" b="69456"/>
          <a:stretch/>
        </p:blipFill>
        <p:spPr>
          <a:xfrm>
            <a:off x="352761" y="2352027"/>
            <a:ext cx="6083209" cy="159203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917A77-1CE2-4150-8F53-1741C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5" t="29477" r="62437" b="57370"/>
          <a:stretch/>
        </p:blipFill>
        <p:spPr>
          <a:xfrm>
            <a:off x="180701" y="4459080"/>
            <a:ext cx="8440615" cy="12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547" y="924757"/>
            <a:ext cx="8316516" cy="91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Recorte todo o seu </a:t>
            </a:r>
            <a:r>
              <a:rPr lang="pt-BR" sz="2400" dirty="0" err="1"/>
              <a:t>Stack</a:t>
            </a:r>
            <a:r>
              <a:rPr lang="pt-BR" sz="2400" dirty="0"/>
              <a:t> para levarmos para o </a:t>
            </a:r>
            <a:r>
              <a:rPr lang="pt-BR" sz="2400" dirty="0" err="1"/>
              <a:t>stateful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r>
              <a:rPr lang="pt-BR" sz="2400" dirty="0"/>
              <a:t>Isso fara nosso programa aceitar widgets modificadores.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15D77FF-902D-46E3-A412-E1BC1BC7A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3" t="17879" r="71973" b="50000"/>
          <a:stretch/>
        </p:blipFill>
        <p:spPr>
          <a:xfrm>
            <a:off x="492370" y="2294742"/>
            <a:ext cx="6160173" cy="337580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08ACD5-B8B3-4DCA-9AAF-D40B17345B37}"/>
              </a:ext>
            </a:extLst>
          </p:cNvPr>
          <p:cNvSpPr/>
          <p:nvPr/>
        </p:nvSpPr>
        <p:spPr>
          <a:xfrm rot="10800000">
            <a:off x="3669323" y="4558223"/>
            <a:ext cx="3422210" cy="37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FEF2F7A-1459-4FA4-98D8-C98116882128}"/>
              </a:ext>
            </a:extLst>
          </p:cNvPr>
          <p:cNvSpPr txBox="1">
            <a:spLocks/>
          </p:cNvSpPr>
          <p:nvPr/>
        </p:nvSpPr>
        <p:spPr>
          <a:xfrm>
            <a:off x="7253526" y="4421798"/>
            <a:ext cx="2575969" cy="14514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E colar substituindo o container no </a:t>
            </a:r>
            <a:r>
              <a:rPr lang="pt-BR" dirty="0" err="1"/>
              <a:t>return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5447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86" y="1199537"/>
            <a:ext cx="8316516" cy="91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Como aprendido na aula de classes vamos chamar no programa principal nossa classe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FEF2F7A-1459-4FA4-98D8-C98116882128}"/>
              </a:ext>
            </a:extLst>
          </p:cNvPr>
          <p:cNvSpPr txBox="1">
            <a:spLocks/>
          </p:cNvSpPr>
          <p:nvPr/>
        </p:nvSpPr>
        <p:spPr>
          <a:xfrm>
            <a:off x="7224521" y="3589705"/>
            <a:ext cx="2575969" cy="5275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Chamar o </a:t>
            </a:r>
            <a:r>
              <a:rPr lang="pt-BR" dirty="0" err="1"/>
              <a:t>stateful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865B50-99DD-435F-86E7-B3F887455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3" t="13784" r="75341" b="71973"/>
          <a:stretch/>
        </p:blipFill>
        <p:spPr>
          <a:xfrm>
            <a:off x="0" y="2694281"/>
            <a:ext cx="6025000" cy="1839132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08ACD5-B8B3-4DCA-9AAF-D40B17345B37}"/>
              </a:ext>
            </a:extLst>
          </p:cNvPr>
          <p:cNvSpPr/>
          <p:nvPr/>
        </p:nvSpPr>
        <p:spPr>
          <a:xfrm rot="10800000">
            <a:off x="3441721" y="3665906"/>
            <a:ext cx="3422210" cy="37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418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AE583A-0515-43B1-8F55-50945B00D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54" y="1576252"/>
            <a:ext cx="8316516" cy="33267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800" dirty="0">
                <a:hlinkClick r:id="rId2"/>
              </a:rPr>
              <a:t>https://github.com/rildexter/366/blob/master/restaurante366</a:t>
            </a:r>
            <a:endParaRPr lang="pt-BR" sz="4800" dirty="0"/>
          </a:p>
          <a:p>
            <a:pPr marL="0" indent="0">
              <a:buNone/>
            </a:pPr>
            <a:endParaRPr lang="pt-BR" sz="4800" dirty="0"/>
          </a:p>
          <a:p>
            <a:pPr marL="0" indent="0">
              <a:buNone/>
            </a:pPr>
            <a:r>
              <a:rPr lang="pt-BR" sz="4800" dirty="0">
                <a:hlinkClick r:id="rId3"/>
              </a:rPr>
              <a:t>https://github.com/rildexter/386-486/blob/master/pubspec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35073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822" y="2111789"/>
            <a:ext cx="3038270" cy="9122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dirty="0"/>
              <a:t>Em nosso botão vamos criar uma função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6B2AC9-CF2A-4A5B-8FE3-0CC354F6A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4" t="33136" r="62670" b="24526"/>
          <a:stretch/>
        </p:blipFill>
        <p:spPr>
          <a:xfrm>
            <a:off x="0" y="2111789"/>
            <a:ext cx="6428226" cy="355876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</p:spTree>
    <p:extLst>
      <p:ext uri="{BB962C8B-B14F-4D97-AF65-F5344CB8AC3E}">
        <p14:creationId xmlns:p14="http://schemas.microsoft.com/office/powerpoint/2010/main" val="1888999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037" y="2067111"/>
            <a:ext cx="3038270" cy="91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Coloque nos dois botões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BF3281-5AC2-4D8D-A73D-E80EB7059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9" t="11671" r="63135" b="25998"/>
          <a:stretch/>
        </p:blipFill>
        <p:spPr>
          <a:xfrm>
            <a:off x="0" y="15272"/>
            <a:ext cx="7115908" cy="565527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CF9DFDD-0856-4F1B-B8F2-88E7645B4ACD}"/>
              </a:ext>
            </a:extLst>
          </p:cNvPr>
          <p:cNvSpPr/>
          <p:nvPr/>
        </p:nvSpPr>
        <p:spPr>
          <a:xfrm>
            <a:off x="432533" y="1568751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008CD0B-E31A-4427-9CDE-91335E3A4AFE}"/>
              </a:ext>
            </a:extLst>
          </p:cNvPr>
          <p:cNvSpPr/>
          <p:nvPr/>
        </p:nvSpPr>
        <p:spPr>
          <a:xfrm>
            <a:off x="772502" y="3820174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259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4637" y="1673518"/>
            <a:ext cx="2119301" cy="22373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Após salvar, ao rodar o programa, teremos no debug console nossa resposta.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35D72C-6079-4BB5-A535-8E850929B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01" t="33331" r="62188" b="3783"/>
          <a:stretch/>
        </p:blipFill>
        <p:spPr>
          <a:xfrm>
            <a:off x="0" y="756148"/>
            <a:ext cx="7408985" cy="4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5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995" y="1489757"/>
            <a:ext cx="2707952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Vamos criar uma variável que recebe um valor zero. Vamos colar o </a:t>
            </a:r>
            <a:r>
              <a:rPr lang="pt-BR" sz="2400" dirty="0" err="1"/>
              <a:t>underline</a:t>
            </a:r>
            <a:r>
              <a:rPr lang="pt-BR" sz="2400" dirty="0"/>
              <a:t> em seu inicio para que ele se torne privada somente a esta parte do código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AB275B-ACC6-44F5-A42F-E6610C554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1" t="20712" r="73114" b="51875"/>
          <a:stretch/>
        </p:blipFill>
        <p:spPr>
          <a:xfrm>
            <a:off x="158262" y="1761719"/>
            <a:ext cx="6623537" cy="346432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5E621E6-420C-4B5D-8A2D-AEB029D268D7}"/>
              </a:ext>
            </a:extLst>
          </p:cNvPr>
          <p:cNvSpPr/>
          <p:nvPr/>
        </p:nvSpPr>
        <p:spPr>
          <a:xfrm>
            <a:off x="352761" y="3338936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043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995" y="1489757"/>
            <a:ext cx="2707952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Vamos criar uma variável que recebe um valor zero. Vamos colar o </a:t>
            </a:r>
            <a:r>
              <a:rPr lang="pt-BR" sz="2400" dirty="0" err="1"/>
              <a:t>underline</a:t>
            </a:r>
            <a:r>
              <a:rPr lang="pt-BR" sz="2400" dirty="0"/>
              <a:t> em seu inicio para que ele se torne privada somente a esta parte do código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AB275B-ACC6-44F5-A42F-E6610C554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1" t="20712" r="73114" b="51875"/>
          <a:stretch/>
        </p:blipFill>
        <p:spPr>
          <a:xfrm>
            <a:off x="158262" y="1761719"/>
            <a:ext cx="6623537" cy="346432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5E621E6-420C-4B5D-8A2D-AEB029D268D7}"/>
              </a:ext>
            </a:extLst>
          </p:cNvPr>
          <p:cNvSpPr/>
          <p:nvPr/>
        </p:nvSpPr>
        <p:spPr>
          <a:xfrm>
            <a:off x="352761" y="3338936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44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B9139BA-8067-4A08-B0F8-C2B4C3F58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4" t="3148" r="61534" b="33927"/>
          <a:stretch/>
        </p:blipFill>
        <p:spPr>
          <a:xfrm>
            <a:off x="0" y="7811"/>
            <a:ext cx="8709599" cy="569371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1753E41-F999-41DA-A504-1D9C7642C962}"/>
              </a:ext>
            </a:extLst>
          </p:cNvPr>
          <p:cNvSpPr txBox="1">
            <a:spLocks noChangeArrowheads="1"/>
          </p:cNvSpPr>
          <p:nvPr/>
        </p:nvSpPr>
        <p:spPr>
          <a:xfrm>
            <a:off x="575575" y="7811"/>
            <a:ext cx="8316516" cy="7331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7560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969" kern="1200" spc="-4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001836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396" y="2160264"/>
            <a:ext cx="2369490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Em nosso texto vamos chamar esta variável.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059C57-C131-4C2F-94A3-2C21700D9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4" t="16819" r="63135" b="32266"/>
          <a:stretch/>
        </p:blipFill>
        <p:spPr>
          <a:xfrm>
            <a:off x="0" y="1431142"/>
            <a:ext cx="7217696" cy="423940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5E621E6-420C-4B5D-8A2D-AEB029D268D7}"/>
              </a:ext>
            </a:extLst>
          </p:cNvPr>
          <p:cNvSpPr/>
          <p:nvPr/>
        </p:nvSpPr>
        <p:spPr>
          <a:xfrm>
            <a:off x="907256" y="3359846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276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0CF9B0-FB95-4E71-9CBE-3AB5122E9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4" t="7545" r="62088" b="54634"/>
          <a:stretch/>
        </p:blipFill>
        <p:spPr>
          <a:xfrm>
            <a:off x="175172" y="1629507"/>
            <a:ext cx="7099412" cy="338796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396" y="2160264"/>
            <a:ext cx="2369490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E posso mudar minha função </a:t>
            </a:r>
            <a:r>
              <a:rPr lang="pt-BR" sz="2400" dirty="0" err="1"/>
              <a:t>onpressed</a:t>
            </a:r>
            <a:r>
              <a:rPr lang="pt-BR" sz="2400" dirty="0"/>
              <a:t> para chamar o valor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5E621E6-420C-4B5D-8A2D-AEB029D268D7}"/>
              </a:ext>
            </a:extLst>
          </p:cNvPr>
          <p:cNvSpPr/>
          <p:nvPr/>
        </p:nvSpPr>
        <p:spPr>
          <a:xfrm>
            <a:off x="684517" y="3513504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192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55" y="1966959"/>
            <a:ext cx="7068863" cy="23623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400" dirty="0"/>
              <a:t>Ao clicar o valor ainda não será incrementado.</a:t>
            </a:r>
          </a:p>
          <a:p>
            <a:pPr marL="0" indent="0" algn="ctr">
              <a:buNone/>
            </a:pPr>
            <a:r>
              <a:rPr lang="pt-BR" sz="5400" dirty="0"/>
              <a:t>Porque?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82C16A3-01F7-4CAF-9936-EF034DE70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0" t="34375" r="52203" b="12790"/>
          <a:stretch/>
        </p:blipFill>
        <p:spPr>
          <a:xfrm>
            <a:off x="7536718" y="1087249"/>
            <a:ext cx="2543907" cy="41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2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33" y="1629507"/>
            <a:ext cx="7068863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Tenho de mostrar ao </a:t>
            </a:r>
            <a:r>
              <a:rPr lang="pt-BR" sz="2400" dirty="0" err="1"/>
              <a:t>flutter</a:t>
            </a:r>
            <a:r>
              <a:rPr lang="pt-BR" sz="2400" dirty="0"/>
              <a:t> que tivemos modificações na tela.</a:t>
            </a:r>
          </a:p>
          <a:p>
            <a:pPr marL="0" indent="0">
              <a:buNone/>
            </a:pPr>
            <a:r>
              <a:rPr lang="pt-BR" sz="2400" dirty="0"/>
              <a:t>Vamos criar uma função para isso.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66BC9E4-94C7-4842-A810-D08FE0D17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2" t="8062" r="69415" b="65625"/>
          <a:stretch/>
        </p:blipFill>
        <p:spPr>
          <a:xfrm>
            <a:off x="0" y="3072254"/>
            <a:ext cx="6562545" cy="2598296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8927118-76D5-4B23-91DE-0C9EB4757A98}"/>
              </a:ext>
            </a:extLst>
          </p:cNvPr>
          <p:cNvSpPr txBox="1">
            <a:spLocks/>
          </p:cNvSpPr>
          <p:nvPr/>
        </p:nvSpPr>
        <p:spPr>
          <a:xfrm>
            <a:off x="6938306" y="3287044"/>
            <a:ext cx="2932525" cy="2362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O </a:t>
            </a:r>
            <a:r>
              <a:rPr lang="pt-BR" sz="2400" dirty="0" err="1"/>
              <a:t>setState</a:t>
            </a:r>
            <a:r>
              <a:rPr lang="pt-BR" sz="2400" dirty="0"/>
              <a:t> serve para mostrar ao </a:t>
            </a:r>
            <a:r>
              <a:rPr lang="pt-BR" sz="2400" dirty="0" err="1"/>
              <a:t>flutter</a:t>
            </a:r>
            <a:r>
              <a:rPr lang="pt-BR" sz="2400" dirty="0"/>
              <a:t> para atualizar este pedaço da tela.</a:t>
            </a:r>
          </a:p>
        </p:txBody>
      </p:sp>
    </p:spTree>
    <p:extLst>
      <p:ext uri="{BB962C8B-B14F-4D97-AF65-F5344CB8AC3E}">
        <p14:creationId xmlns:p14="http://schemas.microsoft.com/office/powerpoint/2010/main" val="1596818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921" y="2456118"/>
            <a:ext cx="2753704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Chame a função passando o valor a ser acrescido ou decrescido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7ED9DE-17DF-488C-9391-24BA9AC6E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9" t="19488" r="63406" b="39936"/>
          <a:stretch/>
        </p:blipFill>
        <p:spPr>
          <a:xfrm>
            <a:off x="0" y="1638020"/>
            <a:ext cx="7068863" cy="400737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736C950-D027-43EE-90EB-A02F96BC1CCC}"/>
              </a:ext>
            </a:extLst>
          </p:cNvPr>
          <p:cNvSpPr/>
          <p:nvPr/>
        </p:nvSpPr>
        <p:spPr>
          <a:xfrm>
            <a:off x="352761" y="2835275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106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4" y="1682963"/>
            <a:ext cx="3834514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Agora Funciona o acréscimo e decréscimo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CC817F-B212-4492-8152-A75A9E85C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64" t="6482" b="37969"/>
          <a:stretch/>
        </p:blipFill>
        <p:spPr>
          <a:xfrm>
            <a:off x="563775" y="1682963"/>
            <a:ext cx="2644836" cy="37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2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4" y="1682963"/>
            <a:ext cx="5454588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Vamos Mudar esta mensagem de entrar: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11 pessoas: lotado</a:t>
            </a:r>
          </a:p>
          <a:p>
            <a:pPr marL="0" indent="0">
              <a:buNone/>
            </a:pPr>
            <a:r>
              <a:rPr lang="pt-BR" sz="2400" dirty="0"/>
              <a:t>0 a 9: Pode entrar!</a:t>
            </a:r>
          </a:p>
          <a:p>
            <a:pPr marL="0" indent="0">
              <a:buNone/>
            </a:pPr>
            <a:r>
              <a:rPr lang="pt-BR" sz="2400" dirty="0"/>
              <a:t>Menor que zero: Até os garçons foram embora!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CC817F-B212-4492-8152-A75A9E85C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64" t="6482" b="37969"/>
          <a:stretch/>
        </p:blipFill>
        <p:spPr>
          <a:xfrm>
            <a:off x="563775" y="1682963"/>
            <a:ext cx="2644836" cy="37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5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532158-7EC5-42AD-A2A1-A2B93EF61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77" t="24341" r="14292" b="43917"/>
          <a:stretch/>
        </p:blipFill>
        <p:spPr>
          <a:xfrm>
            <a:off x="352761" y="1746739"/>
            <a:ext cx="9146829" cy="3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15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EC477EE-30D4-4546-80A1-79A154692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37" t="19514" r="18828" b="35492"/>
          <a:stretch/>
        </p:blipFill>
        <p:spPr>
          <a:xfrm>
            <a:off x="1395046" y="1710281"/>
            <a:ext cx="5943600" cy="37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4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72" y="1850688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1DE53C-773C-4067-8039-490DDA67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2" t="14974" r="20339" b="26824"/>
          <a:stretch/>
        </p:blipFill>
        <p:spPr>
          <a:xfrm>
            <a:off x="3444874" y="1"/>
            <a:ext cx="6635751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4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6271" y="269631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Alinhando a Coluna</a:t>
            </a:r>
            <a:endParaRPr lang="pt-BR" sz="4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7C6C76-489D-42B9-A707-79D506812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31" b="34568"/>
          <a:stretch/>
        </p:blipFill>
        <p:spPr>
          <a:xfrm>
            <a:off x="0" y="938650"/>
            <a:ext cx="10033152" cy="465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83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4" y="1682963"/>
            <a:ext cx="5454588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Agora vamos impedir que entrem mais que 11;</a:t>
            </a:r>
          </a:p>
          <a:p>
            <a:pPr marL="0" indent="0">
              <a:buNone/>
            </a:pPr>
            <a:r>
              <a:rPr lang="pt-BR" sz="2400" dirty="0"/>
              <a:t>E que apareça números negativos.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err="1"/>
              <a:t>Obs</a:t>
            </a:r>
            <a:r>
              <a:rPr lang="pt-BR" sz="2400" dirty="0"/>
              <a:t>: as mensagens deverão continuar aparecendo.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CC817F-B212-4492-8152-A75A9E85C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64" t="6482" b="37969"/>
          <a:stretch/>
        </p:blipFill>
        <p:spPr>
          <a:xfrm>
            <a:off x="563775" y="1682963"/>
            <a:ext cx="2644836" cy="37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49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74" y="1682963"/>
            <a:ext cx="8015787" cy="8115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Mude a primeira comparação para igual a zero!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166C39-7D8B-48FE-8D99-E431E4EC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8" t="34931" r="22851" b="37392"/>
          <a:stretch/>
        </p:blipFill>
        <p:spPr>
          <a:xfrm>
            <a:off x="161355" y="2494498"/>
            <a:ext cx="8289573" cy="31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991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74" y="1682963"/>
            <a:ext cx="8015787" cy="8115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Criar condições dentro dos botões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D4ADA3-6089-4AD8-87B0-C5BA16BAF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64" t="37252" r="11105" b="33352"/>
          <a:stretch/>
        </p:blipFill>
        <p:spPr>
          <a:xfrm>
            <a:off x="237751" y="2301530"/>
            <a:ext cx="8799256" cy="336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71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74" y="1682963"/>
            <a:ext cx="8015787" cy="8115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Criar condições dentro dos botões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A289D2-6698-4CD4-B1A4-D7C79CB8E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96" t="28183" r="13594" b="43242"/>
          <a:stretch/>
        </p:blipFill>
        <p:spPr>
          <a:xfrm>
            <a:off x="720332" y="2301530"/>
            <a:ext cx="7696838" cy="33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11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Próxima aula!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7ED62C-DDBF-4A53-A86C-E0DB0F8BB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" t="7544" r="81742" b="7544"/>
          <a:stretch/>
        </p:blipFill>
        <p:spPr>
          <a:xfrm>
            <a:off x="5977547" y="171721"/>
            <a:ext cx="3246225" cy="526185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5C2C2F2-6AE9-494F-8363-23C9EE7A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53" y="1501798"/>
            <a:ext cx="4840562" cy="1568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Calculadora de IMC</a:t>
            </a:r>
          </a:p>
          <a:p>
            <a:r>
              <a:rPr lang="pt-BR" sz="2400" dirty="0"/>
              <a:t>Deverá ter botão para reiniciar os dados.</a:t>
            </a:r>
          </a:p>
          <a:p>
            <a:r>
              <a:rPr lang="pt-BR" sz="2400" dirty="0"/>
              <a:t>Mostra mensagem de falta dados quando não for preenchido.</a:t>
            </a:r>
          </a:p>
          <a:p>
            <a:r>
              <a:rPr lang="pt-BR" sz="2400" dirty="0"/>
              <a:t>Deverá mostrar mensagem se esta no peso ideal ou se esta em algum nível de obesidade</a:t>
            </a:r>
          </a:p>
        </p:txBody>
      </p:sp>
    </p:spTree>
    <p:extLst>
      <p:ext uri="{BB962C8B-B14F-4D97-AF65-F5344CB8AC3E}">
        <p14:creationId xmlns:p14="http://schemas.microsoft.com/office/powerpoint/2010/main" val="258703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6271" y="269631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Adicionando Botões</a:t>
            </a:r>
            <a:endParaRPr lang="pt-BR"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AEABB8-A1A3-481E-B318-FB3A453C6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6" r="48482" b="35209"/>
          <a:stretch/>
        </p:blipFill>
        <p:spPr>
          <a:xfrm>
            <a:off x="0" y="797168"/>
            <a:ext cx="10043944" cy="44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7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6271" y="269631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Adicionando Botões</a:t>
            </a:r>
            <a:endParaRPr lang="pt-BR"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C5D990-06CE-4801-9277-35DCA098D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9766" r="65244" b="45816"/>
          <a:stretch/>
        </p:blipFill>
        <p:spPr>
          <a:xfrm>
            <a:off x="153911" y="1997310"/>
            <a:ext cx="10043944" cy="1511805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90E099-44E2-4463-B087-1EE42BB53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39" y="3937294"/>
            <a:ext cx="9104252" cy="1224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Teremos feito o botão mas ele ainda não tem uma função.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Ainda falta o </a:t>
            </a:r>
            <a:r>
              <a:rPr lang="pt-BR" sz="2400" dirty="0" err="1">
                <a:solidFill>
                  <a:schemeClr val="tx1"/>
                </a:solidFill>
              </a:rPr>
              <a:t>onPressed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95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6271" y="269631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Adicionando segundo Botão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B6CC9-A34B-4813-B8CA-AEA736C4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3A15F0-4EFD-4E42-B96C-111E97518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77" r="48366" b="33927"/>
          <a:stretch/>
        </p:blipFill>
        <p:spPr>
          <a:xfrm>
            <a:off x="0" y="817679"/>
            <a:ext cx="10025586" cy="467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4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24052"/>
            <a:ext cx="9669315" cy="440078"/>
          </a:xfrm>
        </p:spPr>
        <p:txBody>
          <a:bodyPr>
            <a:noAutofit/>
          </a:bodyPr>
          <a:lstStyle/>
          <a:p>
            <a:r>
              <a:rPr lang="pt-BR" sz="3200" b="1" dirty="0"/>
              <a:t>Vamos criar a coluna para alinhar os botões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B6CC9-A34B-4813-B8CA-AEA736C42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5" y="1526148"/>
            <a:ext cx="8316516" cy="806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Crie uma </a:t>
            </a:r>
            <a:r>
              <a:rPr lang="pt-BR" sz="2400" dirty="0" err="1"/>
              <a:t>Row</a:t>
            </a:r>
            <a:r>
              <a:rPr lang="pt-BR" sz="2400" dirty="0"/>
              <a:t> Logo acima dos Botões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C73F0BC-C1FE-4C89-B498-E8DBA6BF1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6" t="14206" r="63135" b="54761"/>
          <a:stretch/>
        </p:blipFill>
        <p:spPr>
          <a:xfrm>
            <a:off x="-1" y="2039815"/>
            <a:ext cx="9483631" cy="363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287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2954</TotalTime>
  <Words>816</Words>
  <Application>Microsoft Office PowerPoint</Application>
  <PresentationFormat>Personalizar</PresentationFormat>
  <Paragraphs>143</Paragraphs>
  <Slides>54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0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Código do Projeto</vt:lpstr>
      <vt:lpstr>Código do Projeto</vt:lpstr>
      <vt:lpstr>Apresentação do PowerPoint</vt:lpstr>
      <vt:lpstr>Alinhando a Coluna</vt:lpstr>
      <vt:lpstr>Adicionando Botões</vt:lpstr>
      <vt:lpstr>Adicionando Botões</vt:lpstr>
      <vt:lpstr>Adicionando segundo Botão</vt:lpstr>
      <vt:lpstr>Vamos criar a coluna para alinhar os botões</vt:lpstr>
      <vt:lpstr>Vamos criar a coluna para alinhar os botões</vt:lpstr>
      <vt:lpstr>Vamos criar a coluna para alinhar os botões</vt:lpstr>
      <vt:lpstr>Falta somente as ações</vt:lpstr>
      <vt:lpstr>Vamos ver os layouts</vt:lpstr>
      <vt:lpstr>Github</vt:lpstr>
      <vt:lpstr>Padding</vt:lpstr>
      <vt:lpstr>Padding</vt:lpstr>
      <vt:lpstr>Padding</vt:lpstr>
      <vt:lpstr>Imagem de Fundo</vt:lpstr>
      <vt:lpstr>Imagem de Fundo</vt:lpstr>
      <vt:lpstr>Imagem de Fundo</vt:lpstr>
      <vt:lpstr>Imagem de Fundo</vt:lpstr>
      <vt:lpstr>Imagem de Fundo</vt:lpstr>
      <vt:lpstr>Imagem de Fundo</vt:lpstr>
      <vt:lpstr>Imagem de Fundo</vt:lpstr>
      <vt:lpstr>Apresentação do PowerPoint</vt:lpstr>
      <vt:lpstr>Apresentação do PowerPoint</vt:lpstr>
      <vt:lpstr>Função nos botões</vt:lpstr>
      <vt:lpstr>Função nos botões</vt:lpstr>
      <vt:lpstr>Função nos botões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Mensagens!</vt:lpstr>
      <vt:lpstr>Mensagens!</vt:lpstr>
      <vt:lpstr>Mensagens!</vt:lpstr>
      <vt:lpstr>Mensagens!</vt:lpstr>
      <vt:lpstr>Mensagens!</vt:lpstr>
      <vt:lpstr>Mensagens!</vt:lpstr>
      <vt:lpstr>Mensagens!</vt:lpstr>
      <vt:lpstr>Mensagens!</vt:lpstr>
      <vt:lpstr>Próxima aula!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182</cp:revision>
  <dcterms:created xsi:type="dcterms:W3CDTF">2019-09-09T16:05:57Z</dcterms:created>
  <dcterms:modified xsi:type="dcterms:W3CDTF">2019-11-18T20:25:22Z</dcterms:modified>
  <dc:language>pt-BR</dc:language>
</cp:coreProperties>
</file>